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302" r:id="rId3"/>
    <p:sldId id="311" r:id="rId4"/>
    <p:sldId id="310" r:id="rId5"/>
    <p:sldId id="318" r:id="rId6"/>
    <p:sldId id="360" r:id="rId7"/>
    <p:sldId id="346" r:id="rId8"/>
    <p:sldId id="312" r:id="rId9"/>
    <p:sldId id="361" r:id="rId10"/>
    <p:sldId id="315" r:id="rId11"/>
    <p:sldId id="362" r:id="rId12"/>
    <p:sldId id="320" r:id="rId13"/>
    <p:sldId id="363" r:id="rId14"/>
    <p:sldId id="347" r:id="rId15"/>
    <p:sldId id="364" r:id="rId16"/>
    <p:sldId id="365" r:id="rId17"/>
    <p:sldId id="349" r:id="rId18"/>
    <p:sldId id="366" r:id="rId19"/>
    <p:sldId id="367" r:id="rId20"/>
    <p:sldId id="344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8"/>
    <p:restoredTop sz="94698"/>
  </p:normalViewPr>
  <p:slideViewPr>
    <p:cSldViewPr snapToGrid="0" snapToObjects="1">
      <p:cViewPr varScale="1">
        <p:scale>
          <a:sx n="81" d="100"/>
          <a:sy n="81" d="100"/>
        </p:scale>
        <p:origin x="7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4" d="100"/>
          <a:sy n="114" d="100"/>
        </p:scale>
        <p:origin x="52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19.09.2020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66CF4B95-F143-724F-8317-E4CC3AE87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aseline="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Рисунок 2" descr="Рисунок 2">
            <a:extLst>
              <a:ext uri="{FF2B5EF4-FFF2-40B4-BE49-F238E27FC236}">
                <a16:creationId xmlns:a16="http://schemas.microsoft.com/office/drawing/2014/main" id="{714E7D8D-523E-BF43-BC7A-F2829AAA8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24338" b="26524"/>
          <a:stretch>
            <a:fillRect/>
          </a:stretch>
        </p:blipFill>
        <p:spPr>
          <a:xfrm>
            <a:off x="0" y="0"/>
            <a:ext cx="6858000" cy="3369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18" t="1" r="38529" b="65080"/>
          <a:stretch>
            <a:fillRect/>
          </a:stretch>
        </p:blipFill>
        <p:spPr>
          <a:xfrm>
            <a:off x="9152238" y="4937473"/>
            <a:ext cx="3039763" cy="19205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5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4">
            <a:extLst>
              <a:ext uri="{FF2B5EF4-FFF2-40B4-BE49-F238E27FC236}">
                <a16:creationId xmlns:a16="http://schemas.microsoft.com/office/drawing/2014/main" id="{30D97CAA-EBAD-C949-9EBD-D89013F143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mail.ru</a:t>
            </a:r>
            <a:endParaRPr lang="ru-RU" dirty="0"/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2AF755-FD50-9D44-900A-E3019CE2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https://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6F1457C-E0C7-8143-A77B-3EB838789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+7 111 111 11 11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84F45-7EA4-CA47-BA98-2FD31F964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775" y="1525062"/>
            <a:ext cx="774700" cy="774700"/>
          </a:xfrm>
          <a:prstGeom prst="rect">
            <a:avLst/>
          </a:prstGeom>
        </p:spPr>
      </p:pic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C87B6-FAF6-344B-BA44-C207656E26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775" y="2820321"/>
            <a:ext cx="774700" cy="7747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557913-73B7-2249-8CD3-665660B2EB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0775" y="4115580"/>
            <a:ext cx="774700" cy="774700"/>
          </a:xfrm>
          <a:prstGeom prst="rect">
            <a:avLst/>
          </a:prstGeom>
        </p:spPr>
      </p:pic>
      <p:sp>
        <p:nvSpPr>
          <p:cNvPr id="10" name="Объект 11">
            <a:extLst>
              <a:ext uri="{FF2B5EF4-FFF2-40B4-BE49-F238E27FC236}">
                <a16:creationId xmlns:a16="http://schemas.microsoft.com/office/drawing/2014/main" id="{FA009FB2-6AB9-6145-8D54-98CC88D82A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Текст 21">
            <a:extLst>
              <a:ext uri="{FF2B5EF4-FFF2-40B4-BE49-F238E27FC236}">
                <a16:creationId xmlns:a16="http://schemas.microsoft.com/office/drawing/2014/main" id="{4CDF883F-54CC-5F47-8E5F-F6CD09B12D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pic>
        <p:nvPicPr>
          <p:cNvPr id="12" name="Рисунок 2" descr="Рисунок 2">
            <a:extLst>
              <a:ext uri="{FF2B5EF4-FFF2-40B4-BE49-F238E27FC236}">
                <a16:creationId xmlns:a16="http://schemas.microsoft.com/office/drawing/2014/main" id="{26DFB7BA-4C8A-E84C-A935-5DE2E633732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24338" b="26524"/>
          <a:stretch>
            <a:fillRect/>
          </a:stretch>
        </p:blipFill>
        <p:spPr>
          <a:xfrm>
            <a:off x="8538594" y="5062836"/>
            <a:ext cx="3653406" cy="1795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026070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 6.1 Отбивка вертикаль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9CEB2BC1-7D5D-2542-8DFB-60B972919C74}"/>
              </a:ext>
            </a:extLst>
          </p:cNvPr>
          <p:cNvSpPr/>
          <p:nvPr userDrawn="1"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10800000"/>
                    <a:satOff val="-100001"/>
                  </a:schemeClr>
                </a:solidFill>
              </a:defRPr>
            </a:pPr>
            <a:endParaRPr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A66FA0BD-76B7-6549-B906-F70F69DBBE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6" name="Рисунок 212" descr="Рисунок 212">
            <a:extLst>
              <a:ext uri="{FF2B5EF4-FFF2-40B4-BE49-F238E27FC236}">
                <a16:creationId xmlns:a16="http://schemas.microsoft.com/office/drawing/2014/main" id="{7E738904-3DA2-3C4F-852F-C616D160D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34431"/>
          <a:stretch>
            <a:fillRect/>
          </a:stretch>
        </p:blipFill>
        <p:spPr>
          <a:xfrm>
            <a:off x="8564468" y="-29277"/>
            <a:ext cx="3627532" cy="2079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Объект 11">
            <a:extLst>
              <a:ext uri="{FF2B5EF4-FFF2-40B4-BE49-F238E27FC236}">
                <a16:creationId xmlns:a16="http://schemas.microsoft.com/office/drawing/2014/main" id="{53AC3A50-E340-EF4D-83DC-9FFFA78445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3622"/>
            <a:ext cx="6095999" cy="6877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270833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0F41BEF-94A2-9C4C-B439-19D1A93B3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Proxima Nova Regular"/>
                <a:sym typeface="Proxima Nova Regular"/>
              </a:rPr>
              <a:t>Текст</a:t>
            </a:r>
            <a:endParaRPr lang="ru-RU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C03CF996-D30A-1D42-8548-99ACDDB0D9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1 Разворо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4BDEDDB-9E1D-0E48-9D8E-9F1DB026A3C1}"/>
              </a:ext>
            </a:extLst>
          </p:cNvPr>
          <p:cNvSpPr/>
          <p:nvPr userDrawn="1"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Объект 11">
            <a:extLst>
              <a:ext uri="{FF2B5EF4-FFF2-40B4-BE49-F238E27FC236}">
                <a16:creationId xmlns:a16="http://schemas.microsoft.com/office/drawing/2014/main" id="{503C01EF-4C9F-0049-8732-4978984EC8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3517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6E228E4-076B-C34A-8CA2-D2BEF8D08328}"/>
              </a:ext>
            </a:extLst>
          </p:cNvPr>
          <p:cNvSpPr/>
          <p:nvPr userDrawn="1"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89376F22-AB21-E943-B9CD-CDA46BD83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1 Ноутбук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08690" y="1511831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225482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2 Ноутбук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57206" y="1585488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873793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1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7425505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09896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2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1120774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9680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01" r:id="rId2"/>
    <p:sldLayoutId id="2147483652" r:id="rId3"/>
    <p:sldLayoutId id="2147483661" r:id="rId4"/>
    <p:sldLayoutId id="2147483703" r:id="rId5"/>
    <p:sldLayoutId id="2147483663" r:id="rId6"/>
    <p:sldLayoutId id="2147483704" r:id="rId7"/>
    <p:sldLayoutId id="2147483662" r:id="rId8"/>
    <p:sldLayoutId id="2147483705" r:id="rId9"/>
    <p:sldLayoutId id="2147483668" r:id="rId10"/>
    <p:sldLayoutId id="2147483653" r:id="rId11"/>
    <p:sldLayoutId id="2147483706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D0E4B58-86A3-324A-BDE2-882CE27655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Шовкопляс Григорий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95DBDB-1776-3841-8D35-BA52C126E9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Введение в алгоритмы и структуры данных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2C3ADA-CA42-3943-900E-52B97DCF0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Сортировки</a:t>
            </a:r>
            <a:r>
              <a:rPr lang="en-US" dirty="0"/>
              <a:t>-2 </a:t>
            </a:r>
            <a:r>
              <a:rPr lang="ru-RU" dirty="0"/>
              <a:t>и </a:t>
            </a:r>
            <a:r>
              <a:rPr lang="en-US" dirty="0"/>
              <a:t>k-</a:t>
            </a:r>
            <a:r>
              <a:rPr lang="ru-RU" dirty="0"/>
              <a:t>я порядковая статистика</a:t>
            </a:r>
          </a:p>
        </p:txBody>
      </p:sp>
    </p:spTree>
    <p:extLst>
      <p:ext uri="{BB962C8B-B14F-4D97-AF65-F5344CB8AC3E}">
        <p14:creationId xmlns:p14="http://schemas.microsoft.com/office/powerpoint/2010/main" val="37079444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sz="4000" dirty="0"/>
              <a:t>Теорема о нижней оценке для сортировки сравнениями</a:t>
            </a:r>
            <a:endParaRPr lang="ru-RU" dirty="0"/>
          </a:p>
        </p:txBody>
      </p:sp>
      <p:pic>
        <p:nvPicPr>
          <p:cNvPr id="9" name="Объект 8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147CADD6-7AE3-46BD-A52B-6D823891167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239665"/>
            <a:ext cx="9826625" cy="3070820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339229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sz="4000" dirty="0"/>
              <a:t>Теорема о нижней оценке для сортировки сравнениями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Какая высота у данного дерева?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Дерево двоичное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𝑙𝑒𝑎𝑓𝑠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Всего перестановок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!)</m:t>
                        </m:r>
                      </m:e>
                    </m:func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b="0" dirty="0"/>
                  <a:t>              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𝑐𝑛𝑙𝑜𝑔𝑛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2400" i="1">
                        <a:latin typeface="Cambria Math" panose="02040503050406030204" pitchFamily="18" charset="0"/>
                      </a:rPr>
                      <m:t>𝛺</m:t>
                    </m:r>
                    <m:r>
                      <a:rPr lang="el-G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Можно ли сортировать быстрее?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6895469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Сортировка подсчетом</a:t>
            </a:r>
          </a:p>
        </p:txBody>
      </p:sp>
      <p:pic>
        <p:nvPicPr>
          <p:cNvPr id="5" name="Объект 4" descr="Изображение выглядит как текст, книга&#10;&#10;Автоматически созданное описание">
            <a:extLst>
              <a:ext uri="{FF2B5EF4-FFF2-40B4-BE49-F238E27FC236}">
                <a16:creationId xmlns:a16="http://schemas.microsoft.com/office/drawing/2014/main" id="{4C089F7B-51CD-4593-84E9-F93AB83EA69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494"/>
            <a:ext cx="6096000" cy="6096000"/>
          </a:xfrm>
        </p:spPr>
      </p:pic>
    </p:spTree>
    <p:extLst>
      <p:ext uri="{BB962C8B-B14F-4D97-AF65-F5344CB8AC3E}">
        <p14:creationId xmlns:p14="http://schemas.microsoft.com/office/powerpoint/2010/main" val="14384043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Сортировка подсчетом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Дан целочисленный массив </a:t>
                </a:r>
                <a:r>
                  <a:rPr lang="en-US" sz="2400" dirty="0"/>
                  <a:t>a, </a:t>
                </a:r>
                <a:r>
                  <a:rPr lang="ru-RU" sz="2400" dirty="0"/>
                  <a:t>размера </a:t>
                </a:r>
                <a:r>
                  <a:rPr lang="en-US" sz="2400" dirty="0"/>
                  <a:t>n</a:t>
                </a: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0≤ 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Заведем вспомогательный массив </a:t>
                </a:r>
                <a:r>
                  <a:rPr lang="en-US" sz="2400" dirty="0" err="1"/>
                  <a:t>cnt</a:t>
                </a:r>
                <a:r>
                  <a:rPr lang="en-US" sz="2400" dirty="0"/>
                  <a:t> </a:t>
                </a:r>
                <a:r>
                  <a:rPr lang="ru-RU" sz="2400" dirty="0"/>
                  <a:t>размера </a:t>
                </a:r>
                <a:r>
                  <a:rPr lang="en-US" sz="2400" dirty="0"/>
                  <a:t>m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Посчитаем сколько раз каждое число встречается в массиве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Перезапишем исходный массив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833734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Псевдокод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Сколько работает?</a:t>
            </a:r>
            <a:endParaRPr lang="en-US" dirty="0"/>
          </a:p>
          <a:p>
            <a:endParaRPr lang="en-US" dirty="0"/>
          </a:p>
          <a:p>
            <a:r>
              <a:rPr lang="en-US" dirty="0"/>
              <a:t>O(n + m)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Сортировка подсчетом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to n –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[a[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]]++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= 0 to m –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while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[j] &gt; 0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++] = j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[j]--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1566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Сортировка подсчетом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Можно сортировать отрицательные числа?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Можно ли сортировать большие числа?</a:t>
            </a: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Анаграммы?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Можно ли сортировать кортежи по «маленькому» ключу?</a:t>
            </a: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Найдем диапазоны, в которых будут лежать элементы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0938349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Псевдокод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Сколько работает?</a:t>
            </a:r>
            <a:endParaRPr lang="en-US" dirty="0"/>
          </a:p>
          <a:p>
            <a:endParaRPr lang="en-US" dirty="0"/>
          </a:p>
          <a:p>
            <a:r>
              <a:rPr lang="en-US" dirty="0"/>
              <a:t>O(n + m)</a:t>
            </a:r>
          </a:p>
          <a:p>
            <a:r>
              <a:rPr lang="ru-RU" dirty="0"/>
              <a:t>Бонус: устойчивость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Сортировка подсчетом</a:t>
            </a:r>
            <a:r>
              <a:rPr lang="en-US" dirty="0"/>
              <a:t> </a:t>
            </a:r>
            <a:r>
              <a:rPr lang="ru-RU" dirty="0"/>
              <a:t>пар по первому элементу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to n –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[a[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.first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]++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p[0] = 0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m – 1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p[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- 1] +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- 1]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i = 0 to n –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a’[p[a[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].first]++] = a[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901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Цифровая сортировка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BE7E3C-1183-4BD9-A33B-B055AEAD04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98345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Цифровая сортировка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Дан целочисленный массив a, размера n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ru-RU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ru-RU" sz="2400" dirty="0"/>
                  <a:t> 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Представим числа в </a:t>
                </a:r>
                <a:r>
                  <a:rPr lang="en-US" sz="2400" dirty="0"/>
                  <a:t>m-</a:t>
                </a:r>
                <a:r>
                  <a:rPr lang="ru-RU" sz="2400" dirty="0" err="1"/>
                  <a:t>ичной</a:t>
                </a:r>
                <a:r>
                  <a:rPr lang="ru-RU" sz="2400" dirty="0"/>
                  <a:t> системе счисления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У каждого </a:t>
                </a:r>
                <a:r>
                  <a:rPr lang="en-US" sz="2400" dirty="0"/>
                  <a:t>k </a:t>
                </a:r>
                <a:r>
                  <a:rPr lang="ru-RU" sz="2400" dirty="0"/>
                  <a:t>цифр (возможны ведущие нули)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Будем сортировать их как кортежи по цифрам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3274078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Цифровая сортировка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Если сортировать от старших разрядам к младшим долго</a:t>
                </a:r>
                <a:r>
                  <a:rPr lang="ru-RU" sz="2400" dirty="0">
                    <a:sym typeface="Wingdings" panose="05000000000000000000" pitchFamily="2" charset="2"/>
                  </a:rPr>
                  <a:t>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sym typeface="Wingdings" panose="05000000000000000000" pitchFamily="2" charset="2"/>
                  </a:rPr>
                  <a:t>А можно ли от младших к старшим?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sym typeface="Wingdings" panose="05000000000000000000" pitchFamily="2" charset="2"/>
                  </a:rPr>
                  <a:t>Да, если у нас есть устойчивая сортировка… секундочку!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sym typeface="Wingdings" panose="05000000000000000000" pitchFamily="2" charset="2"/>
                  </a:rPr>
                  <a:t>Идем по возрастанию разряда и сортируем устойчиво по каждой следующей цифре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sym typeface="Wingdings" panose="05000000000000000000" pitchFamily="2" charset="2"/>
                  </a:rPr>
                  <a:t>За сколько работает?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Память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308" r="-10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46677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K-</a:t>
            </a:r>
            <a:r>
              <a:rPr lang="ru-RU" dirty="0"/>
              <a:t>я порядковая статистика</a:t>
            </a:r>
          </a:p>
        </p:txBody>
      </p:sp>
      <p:pic>
        <p:nvPicPr>
          <p:cNvPr id="5" name="Объект 4" descr="Изображение выглядит как человек, стол, сидит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EA80F2E5-F717-443E-B1A7-3E6C60D53D4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13694"/>
            <a:ext cx="4876800" cy="3657600"/>
          </a:xfrm>
        </p:spPr>
      </p:pic>
    </p:spTree>
    <p:extLst>
      <p:ext uri="{BB962C8B-B14F-4D97-AF65-F5344CB8AC3E}">
        <p14:creationId xmlns:p14="http://schemas.microsoft.com/office/powerpoint/2010/main" val="294907818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E13D1CFD-EBFC-405E-96DF-B03C8E8C3D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Все!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87214F-6D0D-4492-8996-7349F83D54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46544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K-</a:t>
            </a:r>
            <a:r>
              <a:rPr lang="ru-RU" dirty="0"/>
              <a:t>я порядковая статистика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Дан массив чисел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Требуется найти в нем</a:t>
            </a:r>
            <a:r>
              <a:rPr lang="en-US" sz="2400" dirty="0">
                <a:latin typeface="Proxima Nova Regular"/>
              </a:rPr>
              <a:t> K-</a:t>
            </a:r>
            <a:r>
              <a:rPr lang="ru-RU" sz="2400" dirty="0">
                <a:latin typeface="Proxima Nova Regular"/>
              </a:rPr>
              <a:t>й по величине элемент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Как это сделать?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Sort(a), return a[k] 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O(</a:t>
            </a:r>
            <a:r>
              <a:rPr lang="en-US" sz="2400" dirty="0" err="1"/>
              <a:t>nlogn</a:t>
            </a:r>
            <a:r>
              <a:rPr lang="en-US" sz="2400" dirty="0"/>
              <a:t>)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Можно ли быстрее?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886312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Хоара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Рассмотрим кусочки массива после операции </a:t>
            </a:r>
            <a:r>
              <a:rPr lang="en-US" sz="2400" dirty="0">
                <a:latin typeface="Proxima Nova Regular"/>
              </a:rPr>
              <a:t>split(a, x)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Пусть в левой части </a:t>
            </a:r>
            <a:r>
              <a:rPr lang="en-US" sz="2400" dirty="0"/>
              <a:t>m </a:t>
            </a:r>
            <a:r>
              <a:rPr lang="ru-RU" sz="2400" dirty="0"/>
              <a:t>элементов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Если </a:t>
            </a:r>
            <a:r>
              <a:rPr lang="en-US" sz="2400" dirty="0"/>
              <a:t>m &gt; k </a:t>
            </a:r>
            <a:r>
              <a:rPr lang="ru-RU" sz="2400" dirty="0"/>
              <a:t>рекурсивно переходим к левой части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Иначе к правой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Когда придем к массиву размера один, найдем ответ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1970A13-01B6-4F05-9E8A-0C03B3293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71" y="2614612"/>
            <a:ext cx="5342646" cy="14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332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Псевдокод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Инвариант: </a:t>
            </a:r>
            <a:r>
              <a:rPr lang="en-US" dirty="0"/>
              <a:t>l &lt;= k &lt; r!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Хоара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find(k, l, r)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 = a[random(l..r-1)]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 = split(l, r,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k &lt; m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find(k, l, m)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find(k, m, r)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93134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Опять забыли терминальное условие!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Алгоритм Хоара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find(k, l, r)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r – l ==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a[k]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 = a[random(l..r-1)]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 = split(l, r,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k &lt; m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find(k, l, m)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find(k, m, r)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48754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Анализ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Какие бы у нас могли возникнуть проблемы, если бы мы были любителями срезов из питона?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Почему это будет работать быстрее, чем сортировка?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3×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 +</m:t>
                        </m:r>
                        <m:f>
                          <m:f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nary>
                      <m:naryPr>
                        <m:chr m:val="∑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=9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32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Работает за </a:t>
                </a:r>
                <a:r>
                  <a:rPr lang="en-US" sz="2400" dirty="0"/>
                  <a:t>O(n) </a:t>
                </a:r>
                <a:r>
                  <a:rPr lang="ru-RU" sz="2400" dirty="0"/>
                  <a:t>в среднем получается!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5105425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Есть ли сортировки быстрее быстрой?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88BDB6-516F-4B06-BA6E-5FCF660272C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73532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Время теорем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/>
              <a:t>Все рассмотренные сортировки </a:t>
            </a:r>
            <a:r>
              <a:rPr lang="ru-RU" sz="2400" dirty="0"/>
              <a:t>требуют от элементов массива отношение порядка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Давайте докажем, что нельзя сортировать быстрее, чем за </a:t>
            </a:r>
            <a:r>
              <a:rPr lang="en-US" sz="2400" dirty="0" err="1"/>
              <a:t>nlogn</a:t>
            </a: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Теорема о нижней оценке для сортировки сравнениями: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В худшем случае любой алгоритм сортировки сравнениями выполняет Ω(</a:t>
            </a:r>
            <a:r>
              <a:rPr lang="ru-RU" sz="2400" dirty="0" err="1"/>
              <a:t>nlogn</a:t>
            </a:r>
            <a:r>
              <a:rPr lang="ru-RU" sz="2400" dirty="0"/>
              <a:t>) сравнений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0707804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6216</TotalTime>
  <Words>716</Words>
  <Application>Microsoft Office PowerPoint</Application>
  <PresentationFormat>Широкоэкранный</PresentationFormat>
  <Paragraphs>126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Courier New</vt:lpstr>
      <vt:lpstr>Proxima Nova Bold</vt:lpstr>
      <vt:lpstr>Proxima Nova Light</vt:lpstr>
      <vt:lpstr>Proxima Nova Regular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Шовкопляс Григорий Филиппович</dc:creator>
  <cp:lastModifiedBy>Шовкопляс Григорий Филиппович</cp:lastModifiedBy>
  <cp:revision>54</cp:revision>
  <dcterms:created xsi:type="dcterms:W3CDTF">2020-02-21T22:57:25Z</dcterms:created>
  <dcterms:modified xsi:type="dcterms:W3CDTF">2020-09-19T14:37:50Z</dcterms:modified>
</cp:coreProperties>
</file>